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6858000" cy="914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581">
          <p15:clr>
            <a:srgbClr val="A4A3A4"/>
          </p15:clr>
        </p15:guide>
        <p15:guide id="6" pos="270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33FF"/>
    <a:srgbClr val="CCCCFF"/>
    <a:srgbClr val="CC99FF"/>
    <a:srgbClr val="00CC99"/>
    <a:srgbClr val="00FF99"/>
    <a:srgbClr val="66FFCC"/>
    <a:srgbClr val="FF0066"/>
    <a:srgbClr val="CC00FF"/>
    <a:srgbClr val="FC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658" autoAdjust="0"/>
    <p:restoredTop sz="94701" autoAdjust="0"/>
  </p:normalViewPr>
  <p:slideViewPr>
    <p:cSldViewPr snapToGrid="0" snapToObjects="1" showGuides="1">
      <p:cViewPr varScale="1">
        <p:scale>
          <a:sx n="14" d="100"/>
          <a:sy n="14" d="100"/>
        </p:scale>
        <p:origin x="1540" y="28"/>
      </p:cViewPr>
      <p:guideLst>
        <p:guide orient="horz" pos="3318"/>
        <p:guide orient="horz" pos="288"/>
        <p:guide orient="horz" pos="20160"/>
        <p:guide orient="horz"/>
        <p:guide pos="581"/>
        <p:guide pos="27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378481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5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48749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39" y="6378481"/>
            <a:ext cx="1004887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48749"/>
            <a:ext cx="10058400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27" y="5548749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27" y="6378481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27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7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27" y="25679401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7" y="26433446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188" y="14951552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6" y="6295353"/>
            <a:ext cx="13591277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5431995"/>
            <a:ext cx="13573126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22338" y="18240478"/>
            <a:ext cx="1359286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42080" y="17409229"/>
            <a:ext cx="1357312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5154276" y="2159508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154276" y="20739663"/>
            <a:ext cx="13571534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5162215" y="6295353"/>
            <a:ext cx="13571534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154277" y="5431995"/>
            <a:ext cx="13579475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395741" y="5431995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395741" y="6295353"/>
            <a:ext cx="13576029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395741" y="17377122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390710" y="18157350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395741" y="25845657"/>
            <a:ext cx="13576029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395742" y="26625887"/>
            <a:ext cx="13581061" cy="86175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8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9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7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8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0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1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2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43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8" y="6212225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1" y="5348867"/>
            <a:ext cx="10048875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0"/>
            <a:ext cx="4419600" cy="2514600"/>
          </a:xfrm>
          <a:prstGeom prst="rect">
            <a:avLst/>
          </a:prstGeom>
        </p:spPr>
        <p:txBody>
          <a:bodyPr lIns="91436" tIns="45717" rIns="91436" bIns="45717" anchor="ctr"/>
          <a:lstStyle>
            <a:lvl1pPr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8" y="15043762"/>
            <a:ext cx="1005840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12513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63" y="6204287"/>
            <a:ext cx="2072004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4" y="5348867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64" y="21896538"/>
            <a:ext cx="20720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62" y="21074746"/>
            <a:ext cx="20720050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36" y="5348867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36" y="6212225"/>
            <a:ext cx="1004701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36" y="14272738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6" y="15011402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36" y="25669876"/>
            <a:ext cx="10047018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6" y="26436774"/>
            <a:ext cx="1005205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342883" indent="-342883">
              <a:buNone/>
              <a:defRPr sz="2500">
                <a:latin typeface="Trebuchet MS" pitchFamily="34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68" cy="12801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68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3"/>
            <a:ext cx="31998968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83" y="21856156"/>
            <a:ext cx="10056813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80" y="25909995"/>
            <a:ext cx="7909559" cy="48401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3" y="18884356"/>
            <a:ext cx="10050462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0600"/>
            <a:ext cx="438912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ounded Rectangle 1"/>
          <p:cNvSpPr/>
          <p:nvPr userDrawn="1"/>
        </p:nvSpPr>
        <p:spPr>
          <a:xfrm>
            <a:off x="922338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7692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253046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2918400" y="5475145"/>
            <a:ext cx="10058400" cy="26736675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-13946601" y="11526118"/>
            <a:ext cx="13577436" cy="8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922338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15154504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29386670" y="5392017"/>
            <a:ext cx="13577436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-10370486" y="21826400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326" y="14423539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 userDrawn="1"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60" name="Rounded Rectangle 5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3" name="Straight Connector 62"/>
          <p:cNvCxnSpPr/>
          <p:nvPr userDrawn="1"/>
        </p:nvCxnSpPr>
        <p:spPr>
          <a:xfrm>
            <a:off x="-10370486" y="10512157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-10371151" y="18900455"/>
            <a:ext cx="100584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6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6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1618" y="12200725"/>
            <a:ext cx="3650341" cy="23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 userDrawn="1"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3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436" tIns="45717" rIns="91436" bIns="4571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77" y="32232601"/>
            <a:ext cx="2514600" cy="33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3" tIns="45623" rIns="91263" bIns="45623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922338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2918400" y="5257800"/>
            <a:ext cx="10050462" cy="26736675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11583194" y="5267325"/>
            <a:ext cx="20724813" cy="26736675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-10402388" y="-19596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765639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2007 template produces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a 36x48 inch professional  poster</a:t>
            </a:r>
            <a:r>
              <a:rPr lang="en-US" sz="3200" smtClean="0">
                <a:latin typeface="Trebuchet MS" pitchFamily="34" charset="0"/>
              </a:rPr>
              <a:t>. 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38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400" b="1" dirty="0">
              <a:latin typeface="Trebuchet MS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-10370486" y="21826400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4326" y="14423539"/>
            <a:ext cx="5905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 userDrawn="1"/>
        </p:nvGrpSpPr>
        <p:grpSpPr>
          <a:xfrm>
            <a:off x="-10239857" y="31696514"/>
            <a:ext cx="9771398" cy="1090621"/>
            <a:chOff x="44242388" y="28054064"/>
            <a:chExt cx="9771398" cy="1090621"/>
          </a:xfrm>
        </p:grpSpPr>
        <p:sp>
          <p:nvSpPr>
            <p:cNvPr id="59" name="Rounded Rectangle 58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 userDrawn="1"/>
          </p:nvSpPr>
          <p:spPr>
            <a:xfrm>
              <a:off x="45342598" y="28154090"/>
              <a:ext cx="8671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6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6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6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6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62" name="Straight Connector 61"/>
          <p:cNvCxnSpPr/>
          <p:nvPr userDrawn="1"/>
        </p:nvCxnSpPr>
        <p:spPr>
          <a:xfrm>
            <a:off x="-10370486" y="10512157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 userDrawn="1"/>
        </p:nvSpPr>
        <p:spPr>
          <a:xfrm>
            <a:off x="-10371151" y="18900455"/>
            <a:ext cx="100584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44222126" y="0"/>
            <a:ext cx="10050462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2" tIns="365741" rIns="182872" bIns="182872" rtlCol="0" anchor="t" anchorCtr="0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60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6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200" b="1" dirty="0" smtClean="0">
              <a:latin typeface="Trebuchet MS" pitchFamily="34" charset="0"/>
            </a:endParaRPr>
          </a:p>
          <a:p>
            <a:pPr defTabSz="3134780"/>
            <a:r>
              <a:rPr lang="en-US" sz="3200" dirty="0" smtClean="0">
                <a:latin typeface="Trebuchet MS" pitchFamily="34" charset="0"/>
              </a:rPr>
              <a:t>This PowerPoint</a:t>
            </a:r>
            <a:r>
              <a:rPr lang="en-US" sz="32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200" baseline="0" dirty="0" smtClean="0">
                <a:latin typeface="Trebuchet MS" pitchFamily="34" charset="0"/>
              </a:rPr>
            </a:br>
            <a:r>
              <a:rPr lang="en-US" sz="32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4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  <a:endParaRPr lang="en-US" sz="60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3134780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2000" baseline="0" dirty="0" smtClean="0">
              <a:latin typeface="Trebuchet MS" pitchFamily="34" charset="0"/>
            </a:endParaRPr>
          </a:p>
          <a:p>
            <a:pPr defTabSz="4389219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9219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200" b="1" dirty="0">
              <a:latin typeface="Trebuchet MS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1618" y="12200725"/>
            <a:ext cx="3650341" cy="235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 userDrawn="1"/>
        </p:nvSpPr>
        <p:spPr>
          <a:xfrm>
            <a:off x="44487740" y="30588807"/>
            <a:ext cx="9160286" cy="2185208"/>
          </a:xfrm>
          <a:prstGeom prst="rect">
            <a:avLst/>
          </a:prstGeom>
          <a:noFill/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2117 Fourth Street ,</a:t>
            </a:r>
            <a:r>
              <a:rPr lang="en-US" sz="3200" baseline="0" dirty="0" smtClean="0">
                <a:solidFill>
                  <a:schemeClr val="bg1"/>
                </a:solidFill>
              </a:rPr>
              <a:t> Unit C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    </a:t>
            </a:r>
            <a:r>
              <a:rPr lang="en-US" sz="32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44222126" y="30500133"/>
            <a:ext cx="10050462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44254028" y="4841856"/>
            <a:ext cx="10018560" cy="160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4388900" rtl="0" eaLnBrk="1" latinLnBrk="0" hangingPunct="1">
        <a:spcBef>
          <a:spcPct val="0"/>
        </a:spcBef>
        <a:buNone/>
        <a:defRPr sz="8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5838" indent="-1645838" algn="l" defTabSz="438890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82" indent="-1371531" algn="l" defTabSz="4388900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1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77" indent="-1097226" algn="l" defTabSz="438890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026" indent="-1097226" algn="l" defTabSz="438890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4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926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37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827" indent="-1097226" algn="l" defTabSz="43889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00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01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2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7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152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603" algn="l" defTabSz="438890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4188" y="6488609"/>
            <a:ext cx="10056813" cy="26653428"/>
          </a:xfrm>
        </p:spPr>
        <p:txBody>
          <a:bodyPr/>
          <a:lstStyle/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Self-control refers to the capacity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to alter one’s own responses to attain goals (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Vohs</a:t>
            </a:r>
            <a:r>
              <a:rPr lang="en-US" sz="3700" dirty="0">
                <a:latin typeface="Calibri"/>
                <a:ea typeface="Malgun Gothic"/>
                <a:cs typeface="Calibri"/>
              </a:rPr>
              <a:t> et al., 2014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).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According to the </a:t>
            </a:r>
            <a:r>
              <a:rPr lang="en-US" sz="3700" b="1" dirty="0" smtClean="0">
                <a:latin typeface="Calibri"/>
                <a:ea typeface="Malgun Gothic"/>
                <a:cs typeface="Calibri"/>
              </a:rPr>
              <a:t>Resource Model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, self-control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is based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on a limited mental resource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(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Baumeister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Vohs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&amp; Tice, 2007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).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Once used, performance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on subsequent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acts involving self-control is impaired (</a:t>
            </a:r>
            <a:r>
              <a:rPr lang="en-US" sz="3700" i="1" dirty="0" smtClean="0">
                <a:latin typeface="Calibri"/>
                <a:ea typeface="Malgun Gothic"/>
                <a:cs typeface="Calibri"/>
              </a:rPr>
              <a:t>ego-depletion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; </a:t>
            </a:r>
            <a:r>
              <a:rPr lang="en-US" sz="3700" dirty="0" err="1" smtClean="0">
                <a:latin typeface="Calibri"/>
                <a:ea typeface="Malgun Gothic"/>
                <a:cs typeface="Calibri"/>
              </a:rPr>
              <a:t>Baumeister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 et al.,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1998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).</a:t>
            </a:r>
            <a:endParaRPr lang="en-US" sz="3700" dirty="0">
              <a:latin typeface="Calibri"/>
              <a:ea typeface="Malgun Gothic"/>
              <a:cs typeface="Calibri"/>
            </a:endParaRP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+mj-lt"/>
                <a:ea typeface="Malgun Gothic"/>
                <a:cs typeface="Times New Roman"/>
              </a:rPr>
              <a:t>In contrast, </a:t>
            </a:r>
            <a:r>
              <a:rPr lang="en-US" sz="3700" b="1" dirty="0" smtClean="0">
                <a:latin typeface="+mj-lt"/>
                <a:ea typeface="Malgun Gothic"/>
                <a:cs typeface="Times New Roman"/>
              </a:rPr>
              <a:t>I</a:t>
            </a:r>
            <a:r>
              <a:rPr lang="en-US" sz="3700" b="1" dirty="0" smtClean="0">
                <a:latin typeface="Calibri"/>
                <a:ea typeface="Malgun Gothic"/>
                <a:cs typeface="Calibri"/>
              </a:rPr>
              <a:t>nhibitory Spillover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hypothesis suggests that intentional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control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on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one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task activates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unintentional control in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other tasks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(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Berkman et al.,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2009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).</a:t>
            </a:r>
            <a:endParaRPr lang="en-US" sz="3700" dirty="0">
              <a:latin typeface="Calibri"/>
              <a:ea typeface="Malgun Gothic"/>
              <a:cs typeface="Calibri"/>
            </a:endParaRP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For example, control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of bodily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/>
            </a:r>
            <a:br>
              <a:rPr lang="en-US" sz="3700" dirty="0" smtClean="0">
                <a:latin typeface="Calibri"/>
                <a:ea typeface="Malgun Gothic"/>
                <a:cs typeface="Calibri"/>
              </a:rPr>
            </a:br>
            <a:r>
              <a:rPr lang="en-US" sz="3700" dirty="0" smtClean="0">
                <a:latin typeface="Calibri"/>
                <a:ea typeface="Malgun Gothic"/>
                <a:cs typeface="Calibri"/>
              </a:rPr>
              <a:t>actions could spread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to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/>
            </a:r>
            <a:br>
              <a:rPr lang="en-US" sz="3700" dirty="0" smtClean="0">
                <a:latin typeface="Calibri"/>
                <a:ea typeface="Malgun Gothic"/>
                <a:cs typeface="Calibri"/>
              </a:rPr>
            </a:br>
            <a:r>
              <a:rPr lang="en-US" sz="3700" dirty="0" smtClean="0">
                <a:latin typeface="Calibri"/>
                <a:ea typeface="Malgun Gothic"/>
                <a:cs typeface="Calibri"/>
              </a:rPr>
              <a:t>unrelated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domains (</a:t>
            </a:r>
            <a:r>
              <a:rPr lang="en-US" sz="3700" dirty="0" err="1" smtClean="0">
                <a:latin typeface="Calibri"/>
                <a:ea typeface="Malgun Gothic"/>
                <a:cs typeface="Calibri"/>
              </a:rPr>
              <a:t>Tuk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 et al., </a:t>
            </a:r>
            <a:br>
              <a:rPr lang="en-US" sz="3700" dirty="0" smtClean="0">
                <a:latin typeface="Calibri"/>
                <a:ea typeface="Malgun Gothic"/>
                <a:cs typeface="Calibri"/>
              </a:rPr>
            </a:br>
            <a:r>
              <a:rPr lang="en-US" sz="3700" dirty="0" smtClean="0">
                <a:latin typeface="Calibri"/>
                <a:ea typeface="Malgun Gothic"/>
                <a:cs typeface="Calibri"/>
              </a:rPr>
              <a:t>2010): Bladder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control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/>
            </a:r>
            <a:br>
              <a:rPr lang="en-US" sz="3700" dirty="0" smtClean="0">
                <a:latin typeface="Calibri"/>
                <a:ea typeface="Malgun Gothic"/>
                <a:cs typeface="Calibri"/>
              </a:rPr>
            </a:br>
            <a:r>
              <a:rPr lang="en-US" sz="3700" dirty="0" smtClean="0">
                <a:latin typeface="Calibri"/>
                <a:ea typeface="Malgun Gothic"/>
                <a:cs typeface="Calibri"/>
              </a:rPr>
              <a:t>→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Cognitive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control.</a:t>
            </a:r>
          </a:p>
          <a:p>
            <a:pPr marL="463550" lvl="1" indent="-349250">
              <a:buFont typeface="Arial" pitchFamily="34" charset="0"/>
              <a:buChar char="•"/>
            </a:pPr>
            <a:endParaRPr lang="en-US" sz="3700" dirty="0">
              <a:latin typeface="Calibri"/>
              <a:ea typeface="Malgun Gothic"/>
              <a:cs typeface="Calibri"/>
            </a:endParaRP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>
                <a:latin typeface="Calibri"/>
                <a:ea typeface="Malgun Gothic"/>
                <a:cs typeface="Calibri"/>
              </a:rPr>
              <a:t>The </a:t>
            </a:r>
            <a:r>
              <a:rPr lang="en-US" sz="3700" b="1" dirty="0">
                <a:latin typeface="Calibri"/>
                <a:ea typeface="Malgun Gothic"/>
                <a:cs typeface="Calibri"/>
              </a:rPr>
              <a:t>current study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has two goals: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First, it pits the two alternatives mentioned above (exerting control leads to depletion vs. exerting control leads to more control in other domains). 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Second, it extends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the findings of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Tuk</a:t>
            </a:r>
            <a:r>
              <a:rPr lang="en-US" sz="3700" dirty="0">
                <a:latin typeface="Calibri"/>
                <a:ea typeface="Malgun Gothic"/>
                <a:cs typeface="Calibri"/>
              </a:rPr>
              <a:t> et al. to decision making and control processes within close relationships,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namely sexual decision making.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We tested whether increased urge to urinate and its control will lead to depletion </a:t>
            </a:r>
            <a:r>
              <a:rPr lang="en-US" sz="3700" dirty="0">
                <a:latin typeface="Calibri"/>
                <a:ea typeface="Malgun Gothic"/>
                <a:cs typeface="Calibri"/>
              </a:rPr>
              <a:t>or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to inhibitory spillover.</a:t>
            </a: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 smtClean="0">
                <a:latin typeface="Calibri"/>
                <a:ea typeface="Malgun Gothic"/>
                <a:cs typeface="Calibri"/>
              </a:rPr>
              <a:t>Applying this to the sexual domain adds complexity, as the urinary and sexual systems are intricately linked:</a:t>
            </a:r>
          </a:p>
          <a:p>
            <a:pPr marL="1035022" lvl="2" indent="-349250"/>
            <a:r>
              <a:rPr lang="en-US" sz="3700" dirty="0">
                <a:latin typeface="Calibri"/>
                <a:ea typeface="Malgun Gothic"/>
                <a:cs typeface="Calibri"/>
              </a:rPr>
              <a:t>Men: Full bladder can stimulate spinal cord and cause reflex erection (Geiger,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1979</a:t>
            </a:r>
            <a:r>
              <a:rPr lang="en-US" sz="3700" dirty="0">
                <a:latin typeface="Calibri"/>
                <a:ea typeface="Malgun Gothic"/>
                <a:cs typeface="Calibri"/>
              </a:rPr>
              <a:t>;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Ricciardi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Szabo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&amp;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Poullos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2007)</a:t>
            </a:r>
          </a:p>
          <a:p>
            <a:pPr marL="1035022" lvl="2" indent="-349250"/>
            <a:r>
              <a:rPr lang="en-US" sz="3700" dirty="0">
                <a:latin typeface="Calibri"/>
                <a:ea typeface="Malgun Gothic"/>
                <a:cs typeface="Calibri"/>
              </a:rPr>
              <a:t>Women: Clitoral complex (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Vaccaro</a:t>
            </a:r>
            <a:r>
              <a:rPr lang="en-US" sz="3700" dirty="0">
                <a:latin typeface="Calibri"/>
                <a:ea typeface="Malgun Gothic"/>
                <a:cs typeface="Calibri"/>
              </a:rPr>
              <a:t>, 2014)</a:t>
            </a:r>
          </a:p>
          <a:p>
            <a:pPr marL="1035022" lvl="2" indent="-349250"/>
            <a:r>
              <a:rPr lang="en-US" sz="3700" dirty="0">
                <a:latin typeface="Calibri"/>
                <a:ea typeface="Malgun Gothic"/>
                <a:cs typeface="Calibri"/>
              </a:rPr>
              <a:t>Fetish subculture of </a:t>
            </a:r>
            <a:r>
              <a:rPr lang="en-US" sz="3700" dirty="0" err="1">
                <a:latin typeface="Calibri"/>
                <a:ea typeface="Malgun Gothic"/>
                <a:cs typeface="Calibri"/>
              </a:rPr>
              <a:t>Omorashi</a:t>
            </a:r>
            <a:endParaRPr lang="en-US" sz="3700" dirty="0">
              <a:latin typeface="Calibri"/>
              <a:ea typeface="Malgun Gothic"/>
              <a:cs typeface="Calibri"/>
            </a:endParaRPr>
          </a:p>
          <a:p>
            <a:pPr marL="463550" lvl="1" indent="-349250">
              <a:buFont typeface="Arial" pitchFamily="34" charset="0"/>
              <a:buChar char="•"/>
            </a:pPr>
            <a:r>
              <a:rPr lang="en-US" sz="3700" dirty="0">
                <a:latin typeface="Calibri"/>
                <a:ea typeface="Malgun Gothic"/>
                <a:cs typeface="Calibri"/>
              </a:rPr>
              <a:t>This research suggests that the urge to urinate may increase sexual </a:t>
            </a:r>
            <a:r>
              <a:rPr lang="en-US" sz="3700" dirty="0" smtClean="0">
                <a:latin typeface="Calibri"/>
                <a:ea typeface="Malgun Gothic"/>
                <a:cs typeface="Calibri"/>
              </a:rPr>
              <a:t>arousal, and decrease control. </a:t>
            </a:r>
            <a:endParaRPr lang="en-US" sz="3700" dirty="0">
              <a:latin typeface="Calibri"/>
              <a:ea typeface="Malgun Gothic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2342" y="5701374"/>
            <a:ext cx="10048875" cy="877155"/>
          </a:xfrm>
        </p:spPr>
        <p:txBody>
          <a:bodyPr/>
          <a:lstStyle/>
          <a:p>
            <a:r>
              <a:rPr lang="en-US" sz="4500" dirty="0" smtClean="0"/>
              <a:t>Introduction</a:t>
            </a:r>
            <a:endParaRPr lang="en-US" sz="4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1621194" y="5706817"/>
            <a:ext cx="10050462" cy="877155"/>
          </a:xfrm>
        </p:spPr>
        <p:txBody>
          <a:bodyPr/>
          <a:lstStyle/>
          <a:p>
            <a:r>
              <a:rPr lang="en-US" sz="4500" dirty="0" smtClean="0"/>
              <a:t>Predictions</a:t>
            </a:r>
            <a:endParaRPr lang="en-US" sz="45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742262" y="10788643"/>
            <a:ext cx="10048874" cy="9002442"/>
          </a:xfrm>
        </p:spPr>
        <p:txBody>
          <a:bodyPr/>
          <a:lstStyle/>
          <a:p>
            <a:pPr indent="284163">
              <a:buFont typeface="Arial" pitchFamily="34" charset="0"/>
              <a:buChar char="•"/>
            </a:pPr>
            <a:r>
              <a:rPr lang="en-US" sz="3700" i="1" u="sng" dirty="0" smtClean="0">
                <a:solidFill>
                  <a:schemeClr val="tx1"/>
                </a:solidFill>
                <a:latin typeface="Calibri"/>
                <a:cs typeface="Calibri"/>
              </a:rPr>
              <a:t>Participants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: 109 college students </a:t>
            </a:r>
            <a:r>
              <a:rPr lang="en-US" altLang="zh-CN" sz="37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66 men, </a:t>
            </a:r>
            <a:r>
              <a:rPr lang="en-US" sz="3700" dirty="0" err="1">
                <a:solidFill>
                  <a:prstClr val="black"/>
                </a:solidFill>
                <a:latin typeface="Calibri"/>
                <a:cs typeface="Calibri"/>
              </a:rPr>
              <a:t>age</a:t>
            </a:r>
            <a:r>
              <a:rPr lang="en-US" sz="3700" i="1" baseline="-25000" dirty="0" err="1">
                <a:solidFill>
                  <a:prstClr val="black"/>
                </a:solidFill>
                <a:latin typeface="Calibri"/>
                <a:cs typeface="Calibri"/>
              </a:rPr>
              <a:t>Med</a:t>
            </a:r>
            <a:r>
              <a:rPr lang="en-US" sz="3700" i="1" baseline="30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3700" i="1" dirty="0">
                <a:solidFill>
                  <a:prstClr val="black"/>
                </a:solidFill>
                <a:latin typeface="Calibri"/>
                <a:cs typeface="Calibri"/>
              </a:rPr>
              <a:t>= 19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lvl="0" indent="284163">
              <a:buFont typeface="Arial" pitchFamily="34" charset="0"/>
              <a:buChar char="•"/>
            </a:pPr>
            <a:r>
              <a:rPr lang="en-US" sz="3700" i="1" u="sng" dirty="0" smtClean="0">
                <a:solidFill>
                  <a:schemeClr val="tx1"/>
                </a:solidFill>
                <a:latin typeface="Calibri"/>
                <a:cs typeface="Calibri"/>
              </a:rPr>
              <a:t>Procedure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: </a:t>
            </a:r>
          </a:p>
          <a:p>
            <a:pPr indent="284163">
              <a:buFont typeface="Arial" pitchFamily="34" charset="0"/>
              <a:buChar char="•"/>
            </a:pP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In the lab, given either 50 ml (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low urge condition) or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700 ml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(high urge condition) of water to drink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indent="284163">
              <a:buFont typeface="Arial" pitchFamily="34" charset="0"/>
              <a:buChar char="•"/>
            </a:pP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Engaged in a 30 min filler task</a:t>
            </a:r>
          </a:p>
          <a:p>
            <a:pPr indent="284163">
              <a:buFont typeface="Arial"/>
              <a:buChar char="•"/>
            </a:pP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Reported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degree of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 urge to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urinate, sexual arousal, or felt control on 1-7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scale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. </a:t>
            </a:r>
          </a:p>
          <a:p>
            <a:pPr indent="284163">
              <a:buFont typeface="Arial"/>
              <a:buChar char="•"/>
            </a:pP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Completed 10 questions assessing degree of sexual control using the intentions to engage in </a:t>
            </a:r>
            <a:r>
              <a:rPr lang="en-US" sz="3700" i="1" dirty="0" smtClean="0">
                <a:solidFill>
                  <a:schemeClr val="tx1"/>
                </a:solidFill>
                <a:latin typeface="Calibri"/>
                <a:cs typeface="Calibri"/>
              </a:rPr>
              <a:t>risky sexual behaviors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(adapted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from </a:t>
            </a:r>
            <a:r>
              <a:rPr lang="en-US" sz="3700" dirty="0" err="1">
                <a:solidFill>
                  <a:schemeClr val="tx1"/>
                </a:solidFill>
                <a:latin typeface="Calibri"/>
                <a:cs typeface="Calibri"/>
              </a:rPr>
              <a:t>Ariely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&amp; </a:t>
            </a:r>
            <a:r>
              <a:rPr lang="en-US" sz="3700" dirty="0" err="1" smtClean="0">
                <a:solidFill>
                  <a:schemeClr val="tx1"/>
                </a:solidFill>
                <a:latin typeface="Calibri"/>
                <a:cs typeface="Calibri"/>
              </a:rPr>
              <a:t>Loewenstein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, 2006) ranging from 0 (no intention) to 100 (high intention) scale.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2919060" y="5677288"/>
            <a:ext cx="10047018" cy="877155"/>
          </a:xfrm>
        </p:spPr>
        <p:txBody>
          <a:bodyPr/>
          <a:lstStyle/>
          <a:p>
            <a:r>
              <a:rPr lang="en-US" sz="4500" dirty="0" smtClean="0"/>
              <a:t>Discussion</a:t>
            </a:r>
            <a:endParaRPr lang="en-US" sz="45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32919060" y="29178091"/>
            <a:ext cx="10047018" cy="754045"/>
          </a:xfrm>
        </p:spPr>
        <p:txBody>
          <a:bodyPr/>
          <a:lstStyle/>
          <a:p>
            <a:r>
              <a:rPr lang="en-US" sz="3600" dirty="0" smtClean="0"/>
              <a:t>Selected References</a:t>
            </a:r>
            <a:endParaRPr lang="en-US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96"/>
          </p:nvPr>
        </p:nvSpPr>
        <p:spPr>
          <a:xfrm>
            <a:off x="11587165" y="6564494"/>
            <a:ext cx="10056813" cy="3720996"/>
          </a:xfrm>
        </p:spPr>
        <p:txBody>
          <a:bodyPr/>
          <a:lstStyle/>
          <a:p>
            <a:pPr marL="134938" indent="304800" eaLnBrk="0" hangingPunct="0">
              <a:buFont typeface="Arial"/>
              <a:buChar char="•"/>
            </a:pP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Increased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bladder control will either</a:t>
            </a:r>
            <a:endParaRPr lang="en-US" sz="3800" dirty="0">
              <a:latin typeface="Calibri"/>
              <a:ea typeface="Malgun Gothic"/>
              <a:cs typeface="Calibri"/>
            </a:endParaRPr>
          </a:p>
          <a:p>
            <a:pPr marL="1035022" lvl="2" indent="-349250"/>
            <a:r>
              <a:rPr lang="en-US" sz="3800" dirty="0">
                <a:latin typeface="Calibri"/>
                <a:ea typeface="Malgun Gothic"/>
                <a:cs typeface="Calibri"/>
              </a:rPr>
              <a:t>Inhibitory spillover </a:t>
            </a:r>
            <a:r>
              <a:rPr lang="en-US" sz="3800" dirty="0" smtClean="0">
                <a:latin typeface="Calibri"/>
                <a:ea typeface="Malgun Gothic"/>
                <a:cs typeface="Calibri"/>
              </a:rPr>
              <a:t>hypothesis: Increase sexual control; or</a:t>
            </a:r>
          </a:p>
          <a:p>
            <a:pPr marL="1035022" lvl="2" indent="-349250"/>
            <a:r>
              <a:rPr lang="en-US" sz="3800" dirty="0">
                <a:latin typeface="Calibri"/>
                <a:ea typeface="Malgun Gothic"/>
                <a:cs typeface="Calibri"/>
              </a:rPr>
              <a:t>Depletion/Sexual arousal </a:t>
            </a:r>
            <a:r>
              <a:rPr lang="en-US" sz="3800" dirty="0" smtClean="0">
                <a:latin typeface="Calibri"/>
                <a:ea typeface="Malgun Gothic"/>
                <a:cs typeface="Calibri"/>
              </a:rPr>
              <a:t>hypothesis: Decrease sexual control (worse decisions) </a:t>
            </a:r>
            <a:endParaRPr lang="en-US" sz="3800" dirty="0">
              <a:latin typeface="Calibri"/>
              <a:ea typeface="Malgun Gothic"/>
              <a:cs typeface="Calibri"/>
            </a:endParaRPr>
          </a:p>
        </p:txBody>
      </p:sp>
      <p:sp>
        <p:nvSpPr>
          <p:cNvPr id="385" name="Text Placeholder 384"/>
          <p:cNvSpPr>
            <a:spLocks noGrp="1"/>
          </p:cNvSpPr>
          <p:nvPr>
            <p:ph type="body" sz="quarter" idx="150"/>
          </p:nvPr>
        </p:nvSpPr>
        <p:spPr>
          <a:xfrm>
            <a:off x="7818439" y="3383947"/>
            <a:ext cx="31230946" cy="1280160"/>
          </a:xfrm>
        </p:spPr>
        <p:txBody>
          <a:bodyPr/>
          <a:lstStyle/>
          <a:p>
            <a:pPr lvl="0"/>
            <a:r>
              <a:rPr lang="en-US" sz="5400" dirty="0" smtClean="0">
                <a:latin typeface="Helvetica"/>
              </a:rPr>
              <a:t>Department of Psychology, University of Kansas</a:t>
            </a:r>
          </a:p>
          <a:p>
            <a:endParaRPr lang="en-US" dirty="0"/>
          </a:p>
        </p:txBody>
      </p:sp>
      <p:sp>
        <p:nvSpPr>
          <p:cNvPr id="386" name="Text Placeholder 385"/>
          <p:cNvSpPr>
            <a:spLocks noGrp="1"/>
          </p:cNvSpPr>
          <p:nvPr>
            <p:ph type="body" sz="quarter" idx="151"/>
          </p:nvPr>
        </p:nvSpPr>
        <p:spPr>
          <a:xfrm>
            <a:off x="7818439" y="2103787"/>
            <a:ext cx="31230945" cy="1280160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latin typeface="Helvetica"/>
              </a:rPr>
              <a:t>Juwon Lee and Omri Gillath</a:t>
            </a:r>
          </a:p>
          <a:p>
            <a:endParaRPr lang="en-US" dirty="0"/>
          </a:p>
        </p:txBody>
      </p:sp>
      <p:sp>
        <p:nvSpPr>
          <p:cNvPr id="387" name="Text Placeholder 386"/>
          <p:cNvSpPr>
            <a:spLocks noGrp="1"/>
          </p:cNvSpPr>
          <p:nvPr>
            <p:ph type="body" sz="quarter" idx="153"/>
          </p:nvPr>
        </p:nvSpPr>
        <p:spPr>
          <a:xfrm>
            <a:off x="7818439" y="465813"/>
            <a:ext cx="31230945" cy="1637973"/>
          </a:xfrm>
        </p:spPr>
        <p:txBody>
          <a:bodyPr>
            <a:normAutofit/>
          </a:bodyPr>
          <a:lstStyle/>
          <a:p>
            <a:pPr lvl="0"/>
            <a:r>
              <a:rPr lang="en-US" sz="7500" b="1" dirty="0"/>
              <a:t>Inhibitory </a:t>
            </a:r>
            <a:r>
              <a:rPr lang="en-US" sz="7500" b="1" dirty="0" smtClean="0"/>
              <a:t>Spillover: Regulating Intentions to Engage in Risky Sexual Behaviors</a:t>
            </a:r>
            <a:endParaRPr lang="en-US" sz="7500" b="1" dirty="0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 l="-5778" t="-42402" b="-53871"/>
          <a:stretch>
            <a:fillRect/>
          </a:stretch>
        </p:blipFill>
        <p:spPr bwMode="auto">
          <a:xfrm>
            <a:off x="-381000" y="38100"/>
            <a:ext cx="7818440" cy="466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" name="Text Placeholder 176"/>
          <p:cNvSpPr>
            <a:spLocks noGrp="1"/>
          </p:cNvSpPr>
          <p:nvPr>
            <p:ph type="body" sz="quarter" idx="24"/>
          </p:nvPr>
        </p:nvSpPr>
        <p:spPr>
          <a:xfrm>
            <a:off x="11550750" y="19539298"/>
            <a:ext cx="9991557" cy="800211"/>
          </a:xfrm>
        </p:spPr>
        <p:txBody>
          <a:bodyPr/>
          <a:lstStyle/>
          <a:p>
            <a:r>
              <a:rPr lang="en-US" sz="4000" dirty="0" smtClean="0"/>
              <a:t>Risky Sexual Decision Making Questionnaire</a:t>
            </a:r>
            <a:endParaRPr lang="en-US" sz="4000" dirty="0"/>
          </a:p>
        </p:txBody>
      </p:sp>
      <p:sp>
        <p:nvSpPr>
          <p:cNvPr id="76" name="Text Placeholder 175"/>
          <p:cNvSpPr>
            <a:spLocks noGrp="1"/>
          </p:cNvSpPr>
          <p:nvPr>
            <p:ph type="body" sz="quarter" idx="23"/>
          </p:nvPr>
        </p:nvSpPr>
        <p:spPr>
          <a:xfrm>
            <a:off x="22225788" y="13500581"/>
            <a:ext cx="10158541" cy="1059672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 Men (</a:t>
            </a:r>
            <a:r>
              <a:rPr lang="en-US" sz="3700" i="1" dirty="0" smtClean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 = 30.16) reported higher intention to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engage in risky sexual behaviors compared to women (</a:t>
            </a:r>
            <a:r>
              <a:rPr lang="en-US" sz="3700" i="1" dirty="0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 = 20.76), </a:t>
            </a:r>
            <a:r>
              <a:rPr lang="el-GR" sz="3700" i="1" dirty="0" smtClean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= 9.4, </a:t>
            </a:r>
            <a:r>
              <a:rPr lang="en-US" sz="3700" i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(107) = 4.37, </a:t>
            </a:r>
            <a:r>
              <a:rPr lang="en-US" sz="3700" i="1" dirty="0">
                <a:solidFill>
                  <a:srgbClr val="000000"/>
                </a:solidFill>
                <a:latin typeface="Calibri"/>
                <a:cs typeface="Calibri"/>
              </a:rPr>
              <a:t>p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&lt; .001.</a:t>
            </a:r>
            <a:endParaRPr lang="en-US" sz="37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This tendency was qualified by a 2-way interaction between urge condition and gender, </a:t>
            </a:r>
            <a:r>
              <a:rPr lang="el-GR" sz="37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= -9.11, t(105) = 4.23, p = .03.</a:t>
            </a:r>
          </a:p>
          <a:p>
            <a:pPr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Simple slopes analysis showed that among men, there was a negative slope of urge condition, </a:t>
            </a:r>
            <a:r>
              <a:rPr lang="el-GR" sz="3700" i="1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=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-7.78, </a:t>
            </a:r>
            <a:r>
              <a:rPr lang="en-US" sz="3700" i="1" dirty="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(105)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-2.36, </a:t>
            </a:r>
            <a:r>
              <a:rPr lang="en-US" sz="3700" i="1" dirty="0">
                <a:solidFill>
                  <a:srgbClr val="000000"/>
                </a:solidFill>
                <a:latin typeface="Calibri"/>
                <a:cs typeface="Calibri"/>
              </a:rPr>
              <a:t>p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 .02, such that those in the high urge condition reported lower intent to engage in risky sexual behaviors.</a:t>
            </a:r>
          </a:p>
          <a:p>
            <a:pPr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In women, there was no difference between the urge conditions. </a:t>
            </a:r>
          </a:p>
          <a:p>
            <a:pPr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No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effect of urge condition on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intention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to engage in risky sexual 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behaviors,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sexual arousal, or feelings of control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n-US" sz="3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0" name="Text Placeholder 178"/>
          <p:cNvSpPr>
            <a:spLocks noGrp="1"/>
          </p:cNvSpPr>
          <p:nvPr>
            <p:ph type="body" sz="quarter" idx="26"/>
          </p:nvPr>
        </p:nvSpPr>
        <p:spPr>
          <a:xfrm>
            <a:off x="32956362" y="6554386"/>
            <a:ext cx="10047018" cy="22904710"/>
          </a:xfrm>
        </p:spPr>
        <p:txBody>
          <a:bodyPr/>
          <a:lstStyle/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Our findings support the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Inhibitory Spillover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hypothesis.</a:t>
            </a: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Calibri"/>
                <a:cs typeface="Calibri"/>
              </a:rPr>
              <a:t>Tok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et al. findings held in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the sexual domain, but only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among men (despite no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reported differences in </a:t>
            </a:r>
            <a:b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feelings of control).</a:t>
            </a:r>
          </a:p>
          <a:p>
            <a:pPr marL="63500" lvl="1" indent="12700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Maybe because women are lower on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sexual arousal (</a:t>
            </a:r>
            <a:r>
              <a:rPr lang="en-US" sz="3800" dirty="0" err="1">
                <a:solidFill>
                  <a:srgbClr val="000000"/>
                </a:solidFill>
                <a:latin typeface="Calibri"/>
                <a:cs typeface="Calibri"/>
              </a:rPr>
              <a:t>Raffaelli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 &amp; Crockett, 2003),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or are more risk aversive (Buss, 2009).</a:t>
            </a:r>
          </a:p>
          <a:p>
            <a:pPr marL="63500" lvl="1" indent="0">
              <a:buNone/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0">
              <a:spcBef>
                <a:spcPts val="0"/>
              </a:spcBef>
            </a:pP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3700" b="1" dirty="0">
                <a:latin typeface="Calibri"/>
                <a:cs typeface="Calibri"/>
              </a:rPr>
              <a:t>Implications for </a:t>
            </a:r>
            <a:r>
              <a:rPr lang="en-US" sz="3700" b="1" dirty="0" smtClean="0">
                <a:latin typeface="Calibri"/>
                <a:cs typeface="Calibri"/>
              </a:rPr>
              <a:t>Self-control:</a:t>
            </a:r>
            <a:endParaRPr lang="en-US" sz="3700" dirty="0" smtClean="0">
              <a:latin typeface="Calibri"/>
              <a:cs typeface="Calibri"/>
            </a:endParaRP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Automatic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control processes can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be generalized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to the sexual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domain.</a:t>
            </a:r>
            <a:endParaRPr lang="en-US" sz="3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Resource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model may still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hold, as this effect may be limited to mild depletion (</a:t>
            </a:r>
            <a:r>
              <a:rPr lang="en-US" sz="3800" dirty="0" err="1" smtClean="0">
                <a:solidFill>
                  <a:srgbClr val="000000"/>
                </a:solidFill>
                <a:latin typeface="Calibri"/>
                <a:cs typeface="Calibri"/>
              </a:rPr>
              <a:t>Vohs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3800" dirty="0" err="1" smtClean="0">
                <a:solidFill>
                  <a:srgbClr val="000000"/>
                </a:solidFill>
                <a:latin typeface="Calibri"/>
                <a:cs typeface="Calibri"/>
              </a:rPr>
              <a:t>Baumeister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, &amp; </a:t>
            </a:r>
            <a:r>
              <a:rPr lang="en-US" sz="3800" dirty="0" err="1" smtClean="0">
                <a:solidFill>
                  <a:srgbClr val="000000"/>
                </a:solidFill>
                <a:latin typeface="Calibri"/>
                <a:cs typeface="Calibri"/>
              </a:rPr>
              <a:t>Schmeichel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, 2012).</a:t>
            </a:r>
          </a:p>
          <a:p>
            <a:pPr marL="63500" lvl="1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0">
              <a:spcBef>
                <a:spcPts val="0"/>
              </a:spcBef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b="1" dirty="0" smtClean="0">
                <a:latin typeface="Calibri"/>
                <a:cs typeface="Calibri"/>
              </a:rPr>
              <a:t>Limitations and Future Directions:</a:t>
            </a:r>
            <a:endParaRPr lang="en-US" sz="3700" dirty="0">
              <a:latin typeface="Calibri"/>
              <a:cs typeface="Calibri"/>
            </a:endParaRP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Our intentions to engage in risky sexual behaviors measure fits men better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3800" dirty="0" err="1">
                <a:solidFill>
                  <a:srgbClr val="000000"/>
                </a:solidFill>
                <a:latin typeface="Calibri"/>
                <a:cs typeface="Calibri"/>
              </a:rPr>
              <a:t>Ariely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 &amp; </a:t>
            </a:r>
            <a:r>
              <a:rPr lang="en-US" sz="3800" dirty="0" err="1">
                <a:solidFill>
                  <a:srgbClr val="000000"/>
                </a:solidFill>
                <a:latin typeface="Calibri"/>
                <a:cs typeface="Calibri"/>
              </a:rPr>
              <a:t>Loewenstein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, 2005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  <a:endParaRPr lang="en-US" sz="3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Our findings may extend to other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domains within close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relationships, such as withstanding temptation.</a:t>
            </a:r>
          </a:p>
          <a:p>
            <a:pPr marL="63500" lvl="1" indent="12700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The effect of urge may be moderated by sensitivity to the Behavioral Inhibition System (</a:t>
            </a:r>
            <a:r>
              <a:rPr lang="en-US" sz="3800" dirty="0" err="1" smtClean="0">
                <a:solidFill>
                  <a:srgbClr val="000000"/>
                </a:solidFill>
                <a:latin typeface="Calibri"/>
                <a:cs typeface="Calibri"/>
              </a:rPr>
              <a:t>Tuk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et al., 2010).</a:t>
            </a:r>
            <a:endParaRPr lang="en-US" sz="3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0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Drinking a lot, needing to urinate, and controlling it, might improve decision making.</a:t>
            </a: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Unless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it is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alcohol, which can negatively affect decision making (Abbey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, Saenz, &amp; Buck, 2005; Stoner et al., 2007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  <a:endParaRPr lang="en-US" sz="3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3500" lvl="1" indent="12700">
              <a:buFont typeface="Arial"/>
              <a:buChar char="•"/>
            </a:pP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 Our results suggest boosting </a:t>
            </a:r>
            <a:r>
              <a:rPr lang="en-US" sz="3800" dirty="0">
                <a:solidFill>
                  <a:srgbClr val="000000"/>
                </a:solidFill>
                <a:latin typeface="Calibri"/>
                <a:cs typeface="Calibri"/>
              </a:rPr>
              <a:t>self-control in other domains can help regulate risky </a:t>
            </a:r>
            <a:r>
              <a:rPr lang="en-US" sz="3800" dirty="0" smtClean="0">
                <a:solidFill>
                  <a:srgbClr val="000000"/>
                </a:solidFill>
                <a:latin typeface="Calibri"/>
                <a:cs typeface="Calibri"/>
              </a:rPr>
              <a:t>behaviors. </a:t>
            </a:r>
          </a:p>
        </p:txBody>
      </p:sp>
      <p:sp>
        <p:nvSpPr>
          <p:cNvPr id="82" name="Text Placeholder 182"/>
          <p:cNvSpPr>
            <a:spLocks noGrp="1"/>
          </p:cNvSpPr>
          <p:nvPr>
            <p:ph type="body" sz="quarter" idx="30"/>
          </p:nvPr>
        </p:nvSpPr>
        <p:spPr>
          <a:xfrm>
            <a:off x="33065067" y="29648067"/>
            <a:ext cx="10052050" cy="2579145"/>
          </a:xfrm>
        </p:spPr>
        <p:txBody>
          <a:bodyPr/>
          <a:lstStyle/>
          <a:p>
            <a:r>
              <a:rPr lang="en-US" sz="1600" dirty="0" err="1" smtClean="0"/>
              <a:t>Baumeister</a:t>
            </a:r>
            <a:r>
              <a:rPr lang="en-US" sz="1600" dirty="0"/>
              <a:t>, R. F., </a:t>
            </a:r>
            <a:r>
              <a:rPr lang="en-US" sz="1600" dirty="0" err="1"/>
              <a:t>Vohs</a:t>
            </a:r>
            <a:r>
              <a:rPr lang="en-US" sz="1600" dirty="0"/>
              <a:t>, K. D., &amp; Tice, D. M. (2007). The strength model of </a:t>
            </a:r>
            <a:r>
              <a:rPr lang="en-US" sz="1600" dirty="0" smtClean="0"/>
              <a:t>self-control</a:t>
            </a:r>
            <a:r>
              <a:rPr lang="en-US" sz="1600" dirty="0"/>
              <a:t>. </a:t>
            </a:r>
            <a:r>
              <a:rPr lang="en-US" sz="1600" i="1" dirty="0"/>
              <a:t>Current </a:t>
            </a:r>
            <a:r>
              <a:rPr lang="en-US" sz="1600" i="1" dirty="0" smtClean="0"/>
              <a:t>Directions </a:t>
            </a:r>
            <a:r>
              <a:rPr lang="en-US" sz="1600" i="1" dirty="0"/>
              <a:t>in </a:t>
            </a:r>
            <a:r>
              <a:rPr lang="en-US" sz="1600" i="1" dirty="0" smtClean="0"/>
              <a:t>Psychological Science</a:t>
            </a:r>
            <a:r>
              <a:rPr lang="en-US" sz="1600" dirty="0"/>
              <a:t>, </a:t>
            </a:r>
            <a:r>
              <a:rPr lang="en-US" sz="1600" i="1" dirty="0" smtClean="0"/>
              <a:t>16</a:t>
            </a:r>
            <a:r>
              <a:rPr lang="en-US" sz="1600" dirty="0" smtClean="0"/>
              <a:t>, </a:t>
            </a:r>
            <a:r>
              <a:rPr lang="en-US" sz="1600" dirty="0"/>
              <a:t>351-355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Berkman</a:t>
            </a:r>
            <a:r>
              <a:rPr lang="en-US" sz="1600" dirty="0"/>
              <a:t>, E. T., </a:t>
            </a:r>
            <a:r>
              <a:rPr lang="en-US" sz="1600" dirty="0" err="1"/>
              <a:t>Burklund</a:t>
            </a:r>
            <a:r>
              <a:rPr lang="en-US" sz="1600" dirty="0"/>
              <a:t>, L., &amp; Lieberman, M. D. (2009). </a:t>
            </a:r>
            <a:r>
              <a:rPr lang="en-US" sz="1600" dirty="0" smtClean="0"/>
              <a:t>Inhibitory spillover</a:t>
            </a:r>
            <a:r>
              <a:rPr lang="en-US" sz="1600" dirty="0"/>
              <a:t>: </a:t>
            </a:r>
            <a:r>
              <a:rPr lang="en-US" sz="1600" dirty="0" smtClean="0"/>
              <a:t> Intentional </a:t>
            </a:r>
            <a:r>
              <a:rPr lang="en-US" sz="1600" dirty="0"/>
              <a:t>motor inhibition produces incidental limbic </a:t>
            </a:r>
            <a:r>
              <a:rPr lang="en-US" sz="1600" dirty="0" smtClean="0"/>
              <a:t>inhibition </a:t>
            </a:r>
            <a:r>
              <a:rPr lang="en-US" sz="1600" dirty="0"/>
              <a:t>via right </a:t>
            </a:r>
            <a:r>
              <a:rPr lang="en-US" sz="1600" dirty="0" smtClean="0"/>
              <a:t> inferior </a:t>
            </a:r>
            <a:r>
              <a:rPr lang="en-US" sz="1600" dirty="0"/>
              <a:t>frontal cortex. </a:t>
            </a:r>
            <a:r>
              <a:rPr lang="en-US" sz="1600" i="1" dirty="0" err="1"/>
              <a:t>Neuroimage</a:t>
            </a:r>
            <a:r>
              <a:rPr lang="en-US" sz="1600" dirty="0"/>
              <a:t>, </a:t>
            </a:r>
            <a:r>
              <a:rPr lang="en-US" sz="1600" i="1" dirty="0" smtClean="0"/>
              <a:t>47</a:t>
            </a:r>
            <a:r>
              <a:rPr lang="en-US" sz="1600" dirty="0" smtClean="0"/>
              <a:t>, </a:t>
            </a:r>
            <a:r>
              <a:rPr lang="en-US" sz="1600" dirty="0"/>
              <a:t>705-712.</a:t>
            </a:r>
          </a:p>
          <a:p>
            <a:r>
              <a:rPr lang="en-US" sz="1600" dirty="0" err="1" smtClean="0"/>
              <a:t>Botvinick</a:t>
            </a:r>
            <a:r>
              <a:rPr lang="en-US" sz="1600" dirty="0"/>
              <a:t>, M. M., Braver, T. S., </a:t>
            </a:r>
            <a:r>
              <a:rPr lang="en-US" sz="1600" dirty="0" err="1"/>
              <a:t>Barch</a:t>
            </a:r>
            <a:r>
              <a:rPr lang="en-US" sz="1600" dirty="0"/>
              <a:t>, D. M., Carter, C. S., &amp; Cohen, J. D</a:t>
            </a:r>
            <a:r>
              <a:rPr lang="en-US" sz="1600" dirty="0" smtClean="0"/>
              <a:t>.(</a:t>
            </a:r>
            <a:r>
              <a:rPr lang="en-US" sz="1600" dirty="0"/>
              <a:t>2001). Conflict monitoring and cognitive control. </a:t>
            </a:r>
            <a:r>
              <a:rPr lang="en-US" sz="1600" i="1" dirty="0"/>
              <a:t>Psychological </a:t>
            </a:r>
            <a:r>
              <a:rPr lang="en-US" sz="1600" i="1" dirty="0" smtClean="0"/>
              <a:t> Review</a:t>
            </a:r>
            <a:r>
              <a:rPr lang="en-US" sz="1600" i="1" dirty="0"/>
              <a:t>, </a:t>
            </a:r>
            <a:r>
              <a:rPr lang="en-US" sz="1600" i="1" dirty="0" smtClean="0"/>
              <a:t>108</a:t>
            </a:r>
            <a:r>
              <a:rPr lang="en-US" sz="1600" dirty="0" smtClean="0"/>
              <a:t>, 624-652.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Tuk</a:t>
            </a:r>
            <a:r>
              <a:rPr lang="en-US" sz="1600" dirty="0"/>
              <a:t>, M. A., </a:t>
            </a:r>
            <a:r>
              <a:rPr lang="en-US" sz="1600" dirty="0" err="1"/>
              <a:t>Trampe</a:t>
            </a:r>
            <a:r>
              <a:rPr lang="en-US" sz="1600" dirty="0"/>
              <a:t>, D., &amp; </a:t>
            </a:r>
            <a:r>
              <a:rPr lang="en-US" sz="1600" dirty="0" err="1"/>
              <a:t>Warlop</a:t>
            </a:r>
            <a:r>
              <a:rPr lang="en-US" sz="1600" dirty="0"/>
              <a:t>, L. (2011). Inhibitory spillover increased </a:t>
            </a:r>
            <a:r>
              <a:rPr lang="en-US" sz="1600" dirty="0" smtClean="0"/>
              <a:t>urination </a:t>
            </a:r>
            <a:r>
              <a:rPr lang="en-US" sz="1600" dirty="0"/>
              <a:t>urgency facilitates impulse control in unrelated domains. </a:t>
            </a:r>
            <a:r>
              <a:rPr lang="en-US" sz="1600" i="1" dirty="0" smtClean="0"/>
              <a:t>Psychological </a:t>
            </a:r>
            <a:r>
              <a:rPr lang="en-US" sz="1600" i="1" dirty="0"/>
              <a:t>Science</a:t>
            </a:r>
            <a:r>
              <a:rPr lang="en-US" sz="1600" dirty="0"/>
              <a:t>, </a:t>
            </a:r>
            <a:r>
              <a:rPr lang="en-US" sz="1600" i="1" dirty="0"/>
              <a:t>22</a:t>
            </a:r>
            <a:r>
              <a:rPr lang="en-US" sz="1600" dirty="0"/>
              <a:t>, </a:t>
            </a:r>
            <a:r>
              <a:rPr lang="en-US" sz="1600" dirty="0" smtClean="0"/>
              <a:t>627-63</a:t>
            </a:r>
            <a:endParaRPr lang="en-US" sz="1600" dirty="0"/>
          </a:p>
        </p:txBody>
      </p:sp>
      <p:sp>
        <p:nvSpPr>
          <p:cNvPr id="106" name="Text Placeholder 5"/>
          <p:cNvSpPr txBox="1">
            <a:spLocks/>
          </p:cNvSpPr>
          <p:nvPr/>
        </p:nvSpPr>
        <p:spPr>
          <a:xfrm>
            <a:off x="11600784" y="10094698"/>
            <a:ext cx="10050462" cy="87715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/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u="sng" dirty="0" smtClean="0">
                <a:solidFill>
                  <a:schemeClr val="accent5">
                    <a:lumMod val="50000"/>
                  </a:schemeClr>
                </a:solidFill>
              </a:rPr>
              <a:t>Method</a:t>
            </a:r>
            <a:endParaRPr kumimoji="0" lang="en-US" sz="45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4" name="Text Placeholder 5"/>
          <p:cNvSpPr txBox="1">
            <a:spLocks/>
          </p:cNvSpPr>
          <p:nvPr/>
        </p:nvSpPr>
        <p:spPr>
          <a:xfrm>
            <a:off x="22285741" y="5829524"/>
            <a:ext cx="10050462" cy="8002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/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Intention to Engage in Risky Sexual Behaviors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8" name="Text Placeholder 176"/>
          <p:cNvSpPr>
            <a:spLocks noGrp="1"/>
          </p:cNvSpPr>
          <p:nvPr>
            <p:ph type="body" sz="quarter" idx="24"/>
          </p:nvPr>
        </p:nvSpPr>
        <p:spPr>
          <a:xfrm>
            <a:off x="11436713" y="29757645"/>
            <a:ext cx="10048874" cy="877155"/>
          </a:xfrm>
        </p:spPr>
        <p:txBody>
          <a:bodyPr/>
          <a:lstStyle/>
          <a:p>
            <a:r>
              <a:rPr lang="en-US" sz="4500" dirty="0" smtClean="0"/>
              <a:t>Results</a:t>
            </a:r>
            <a:endParaRPr lang="en-US" sz="45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63290" y="24788418"/>
            <a:ext cx="9822297" cy="492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Analytical approach:</a:t>
            </a:r>
          </a:p>
          <a:p>
            <a:pPr indent="284163">
              <a:spcBef>
                <a:spcPct val="20000"/>
              </a:spcBef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Hierarchical regression analysis with urge condition (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low=1, high=2),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gender (women=0, men=1), and their interaction term predicting felt control, sexual arousal, urge to urinate, and intention to engage in risky sexual behaviors.</a:t>
            </a:r>
          </a:p>
          <a:p>
            <a:pPr indent="284163">
              <a:spcBef>
                <a:spcPct val="20000"/>
              </a:spcBef>
              <a:buFont typeface="Arial"/>
              <a:buChar char="•"/>
            </a:pP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Mediation 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analysis using Hayes (2013) Process macro and 1000 bootstrap samples.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581160" y="20286655"/>
            <a:ext cx="10048874" cy="3422453"/>
          </a:xfrm>
        </p:spPr>
        <p:txBody>
          <a:bodyPr/>
          <a:lstStyle/>
          <a:p>
            <a:pPr indent="284163"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“Would you use a condom if you did not know the sexual history of a new sexual partner?”</a:t>
            </a:r>
          </a:p>
          <a:p>
            <a:pPr indent="284163"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“Would you use a condom even if you were afraid that your partner might change their mind while </a:t>
            </a:r>
            <a:r>
              <a:rPr lang="en-US" sz="3700" dirty="0">
                <a:solidFill>
                  <a:schemeClr val="tx1"/>
                </a:solidFill>
                <a:latin typeface="Calibri"/>
                <a:cs typeface="Calibri"/>
              </a:rPr>
              <a:t>you went to get it</a:t>
            </a:r>
            <a:r>
              <a:rPr lang="en-US" sz="3700" dirty="0" smtClean="0">
                <a:solidFill>
                  <a:schemeClr val="tx1"/>
                </a:solidFill>
                <a:latin typeface="Calibri"/>
                <a:cs typeface="Calibri"/>
              </a:rPr>
              <a:t>?”</a:t>
            </a:r>
            <a:endParaRPr lang="en-US" sz="3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57258" y="32196506"/>
            <a:ext cx="871086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i="1" dirty="0" smtClean="0">
                <a:solidFill>
                  <a:schemeClr val="bg1"/>
                </a:solidFill>
              </a:rPr>
              <a:t>Correspondence: lee@ku.edu</a:t>
            </a:r>
            <a:endParaRPr lang="en-US" sz="3700" i="1" dirty="0">
              <a:solidFill>
                <a:schemeClr val="bg1"/>
              </a:solidFill>
            </a:endParaRP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22228755" y="28656691"/>
            <a:ext cx="10050462" cy="8002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/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u="sng" noProof="0" dirty="0" smtClean="0">
                <a:solidFill>
                  <a:schemeClr val="accent5">
                    <a:lumMod val="50000"/>
                  </a:schemeClr>
                </a:solidFill>
              </a:rPr>
              <a:t>Mediational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 Analysis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Text Placeholder 175"/>
          <p:cNvSpPr>
            <a:spLocks noGrp="1"/>
          </p:cNvSpPr>
          <p:nvPr>
            <p:ph type="body" sz="quarter" idx="23"/>
          </p:nvPr>
        </p:nvSpPr>
        <p:spPr>
          <a:xfrm>
            <a:off x="22492668" y="29376645"/>
            <a:ext cx="10158541" cy="273918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The effect of urge condition on intention to engage in risky sexual behaviors was mediated via changes in reported urge to urinate, but only in men, </a:t>
            </a:r>
            <a:r>
              <a:rPr lang="el-GR" sz="3700" i="1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lang="en-US" sz="3700" dirty="0">
                <a:solidFill>
                  <a:srgbClr val="000000"/>
                </a:solidFill>
                <a:latin typeface="Calibri"/>
                <a:cs typeface="Calibri"/>
              </a:rPr>
              <a:t> = </a:t>
            </a:r>
            <a:r>
              <a:rPr lang="en-US" sz="3700" dirty="0" smtClean="0">
                <a:solidFill>
                  <a:srgbClr val="000000"/>
                </a:solidFill>
                <a:latin typeface="Calibri"/>
                <a:cs typeface="Calibri"/>
              </a:rPr>
              <a:t>-4.42, 95% CI [-10.2224, -12994].</a:t>
            </a:r>
            <a:endParaRPr lang="en-US" sz="3700" dirty="0" smtClean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12264" y="24196245"/>
            <a:ext cx="2014426" cy="1697496"/>
          </a:xfrm>
          <a:prstGeom prst="rect">
            <a:avLst/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Urge to urinate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2953714" y="26521489"/>
            <a:ext cx="2236661" cy="1634305"/>
          </a:xfrm>
          <a:prstGeom prst="rect">
            <a:avLst/>
          </a:prstGeom>
          <a:solidFill>
            <a:srgbClr val="99FFCC"/>
          </a:solidFill>
          <a:ln>
            <a:solidFill>
              <a:srgbClr val="00CC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Urge Condition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>
          <a:xfrm>
            <a:off x="29451962" y="26521489"/>
            <a:ext cx="2132270" cy="1634298"/>
          </a:xfrm>
          <a:prstGeom prst="rect">
            <a:avLst/>
          </a:prstGeom>
          <a:solidFill>
            <a:srgbClr val="FCEEF6"/>
          </a:solidFill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Risky Sex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9933331" y="24100711"/>
            <a:ext cx="1650901" cy="1451068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Gender</a:t>
            </a:r>
            <a:endParaRPr lang="en-US" sz="3200" dirty="0"/>
          </a:p>
        </p:txBody>
      </p:sp>
      <p:cxnSp>
        <p:nvCxnSpPr>
          <p:cNvPr id="29" name="Straight Arrow Connector 28"/>
          <p:cNvCxnSpPr>
            <a:stCxn id="42" idx="3"/>
            <a:endCxn id="43" idx="1"/>
          </p:cNvCxnSpPr>
          <p:nvPr/>
        </p:nvCxnSpPr>
        <p:spPr>
          <a:xfrm flipV="1">
            <a:off x="25190375" y="27338638"/>
            <a:ext cx="4261587" cy="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2" idx="0"/>
            <a:endCxn id="9" idx="1"/>
          </p:cNvCxnSpPr>
          <p:nvPr/>
        </p:nvCxnSpPr>
        <p:spPr>
          <a:xfrm flipV="1">
            <a:off x="24072045" y="25044993"/>
            <a:ext cx="2040219" cy="147649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43" idx="0"/>
          </p:cNvCxnSpPr>
          <p:nvPr/>
        </p:nvCxnSpPr>
        <p:spPr>
          <a:xfrm>
            <a:off x="28126690" y="25044993"/>
            <a:ext cx="2391407" cy="147649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1"/>
          </p:cNvCxnSpPr>
          <p:nvPr/>
        </p:nvCxnSpPr>
        <p:spPr>
          <a:xfrm flipH="1">
            <a:off x="29113521" y="24826245"/>
            <a:ext cx="819810" cy="85169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868" y="37755"/>
            <a:ext cx="5150332" cy="46644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842577" y="30608769"/>
            <a:ext cx="94637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latin typeface="Calibri"/>
                <a:cs typeface="Calibri"/>
              </a:rPr>
              <a:t>Those </a:t>
            </a:r>
            <a:r>
              <a:rPr lang="en-US" sz="3700" dirty="0">
                <a:latin typeface="Calibri"/>
                <a:cs typeface="Calibri"/>
              </a:rPr>
              <a:t>in high urge condition reported a greater urge to urinate, </a:t>
            </a:r>
            <a:r>
              <a:rPr lang="el-GR" sz="3700" dirty="0">
                <a:latin typeface="Calibri"/>
                <a:cs typeface="Calibri"/>
              </a:rPr>
              <a:t>Β</a:t>
            </a:r>
            <a:r>
              <a:rPr lang="en-US" sz="3700" dirty="0">
                <a:latin typeface="Calibri"/>
                <a:cs typeface="Calibri"/>
              </a:rPr>
              <a:t> = 1.51, t(106) = 4.18, p &lt; .001</a:t>
            </a:r>
            <a:r>
              <a:rPr lang="en-US" sz="3700" dirty="0" smtClean="0">
                <a:latin typeface="Calibri"/>
                <a:cs typeface="Calibri"/>
              </a:rPr>
              <a:t>.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6385" y="6692430"/>
            <a:ext cx="3631491" cy="4804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7863" y="14135581"/>
            <a:ext cx="3130257" cy="3730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5530" y="23139977"/>
            <a:ext cx="4049115" cy="21932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7110" y="2344891"/>
            <a:ext cx="4335974" cy="24359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7571" y="7088290"/>
            <a:ext cx="10138540" cy="59373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l="10983" t="4584" r="12426" b="64158"/>
          <a:stretch/>
        </p:blipFill>
        <p:spPr>
          <a:xfrm>
            <a:off x="32651209" y="2632808"/>
            <a:ext cx="6470658" cy="20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x48-Template-V2b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15573</TotalTime>
  <Words>778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Malgun Gothic</vt:lpstr>
      <vt:lpstr>宋体</vt:lpstr>
      <vt:lpstr>Arial</vt:lpstr>
      <vt:lpstr>Calibri</vt:lpstr>
      <vt:lpstr>Helvetica</vt:lpstr>
      <vt:lpstr>Times New Roman</vt:lpstr>
      <vt:lpstr>Trebuchet MS</vt:lpstr>
      <vt:lpstr>36x48-Template-V2b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Austen</cp:lastModifiedBy>
  <cp:revision>177</cp:revision>
  <dcterms:created xsi:type="dcterms:W3CDTF">2014-04-25T16:16:51Z</dcterms:created>
  <dcterms:modified xsi:type="dcterms:W3CDTF">2016-02-03T06:35:18Z</dcterms:modified>
</cp:coreProperties>
</file>